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2"/>
  </p:notesMasterIdLst>
  <p:handoutMasterIdLst>
    <p:handoutMasterId r:id="rId13"/>
  </p:handoutMasterIdLst>
  <p:sldIdLst>
    <p:sldId id="256" r:id="rId5"/>
    <p:sldId id="296" r:id="rId6"/>
    <p:sldId id="295" r:id="rId7"/>
    <p:sldId id="297" r:id="rId8"/>
    <p:sldId id="298" r:id="rId9"/>
    <p:sldId id="299" r:id="rId10"/>
    <p:sldId id="301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690" y="225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32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C48FB7-4632-4FB7-A822-C8EE7A1BCE57}" type="datetime1">
              <a:rPr lang="ru-RU" smtClean="0"/>
              <a:t>19.07.2025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D626-816E-4770-8022-B9B504B09470}" type="datetime1">
              <a:rPr lang="ru-RU" smtClean="0"/>
              <a:pPr/>
              <a:t>19.07.2025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5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содержимо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 дн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Щелкните, чтобы изменить стиль текста на образце слайда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20XX 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ступл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ЗАГОЛОВКА НА ОБРАЗЦЕ СЛАЙДА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ww2.pvlighthouse.com.au/resources/optics/spectrum%20library/spectrum%20library.aspx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gif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992" y="1926566"/>
            <a:ext cx="6015185" cy="1600393"/>
          </a:xfrm>
        </p:spPr>
        <p:txBody>
          <a:bodyPr rtlCol="0"/>
          <a:lstStyle/>
          <a:p>
            <a:pPr algn="r" rtl="0"/>
            <a:r>
              <a:rPr lang="ru-RU" sz="4800" dirty="0"/>
              <a:t>Спектральный синтезатор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7079" y="3484558"/>
            <a:ext cx="2438098" cy="941717"/>
          </a:xfrm>
        </p:spPr>
        <p:txBody>
          <a:bodyPr rtlCol="0">
            <a:normAutofit/>
          </a:bodyPr>
          <a:lstStyle/>
          <a:p>
            <a:pPr rtl="0"/>
            <a:r>
              <a:rPr lang="ru-RU" sz="3200" b="1" dirty="0" err="1"/>
              <a:t>Гойда</a:t>
            </a:r>
            <a:r>
              <a:rPr lang="en-US" sz="3200" b="1" dirty="0"/>
              <a:t>Team</a:t>
            </a:r>
            <a:endParaRPr lang="ru-RU" sz="3200" b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008ED6-4B2F-8EA1-41C4-627E2331E832}"/>
              </a:ext>
            </a:extLst>
          </p:cNvPr>
          <p:cNvSpPr/>
          <p:nvPr/>
        </p:nvSpPr>
        <p:spPr>
          <a:xfrm>
            <a:off x="7723517" y="3429000"/>
            <a:ext cx="4468483" cy="555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74584-9A66-8919-8626-62027EA476B0}"/>
              </a:ext>
            </a:extLst>
          </p:cNvPr>
          <p:cNvSpPr txBox="1"/>
          <p:nvPr/>
        </p:nvSpPr>
        <p:spPr>
          <a:xfrm>
            <a:off x="8413630" y="4007657"/>
            <a:ext cx="3651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err="1"/>
              <a:t>Шагеев</a:t>
            </a:r>
            <a:r>
              <a:rPr lang="ru-RU" sz="2400" dirty="0"/>
              <a:t> Тимур</a:t>
            </a:r>
          </a:p>
          <a:p>
            <a:pPr algn="r"/>
            <a:r>
              <a:rPr lang="ru-RU" sz="2400" dirty="0"/>
              <a:t>Чуприна Владислав</a:t>
            </a:r>
          </a:p>
          <a:p>
            <a:pPr algn="r"/>
            <a:r>
              <a:rPr lang="ru-RU" sz="2400" dirty="0"/>
              <a:t>Селиверстов Дмитрий</a:t>
            </a:r>
          </a:p>
          <a:p>
            <a:pPr algn="r"/>
            <a:r>
              <a:rPr lang="ru-RU" sz="2400" dirty="0" err="1"/>
              <a:t>Корибски</a:t>
            </a:r>
            <a:r>
              <a:rPr lang="ru-RU" sz="2400" dirty="0"/>
              <a:t> Кирилл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A6B27-0657-DACF-AC21-5950FD2C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38586"/>
            <a:ext cx="8421688" cy="1325563"/>
          </a:xfrm>
        </p:spPr>
        <p:txBody>
          <a:bodyPr/>
          <a:lstStyle/>
          <a:p>
            <a:r>
              <a:rPr lang="ru-RU" dirty="0"/>
              <a:t>Техническое задание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78E8B4-FDF4-56EE-97FE-38E192E77C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6743" y="3174613"/>
            <a:ext cx="2725141" cy="1163702"/>
          </a:xfrm>
        </p:spPr>
        <p:txBody>
          <a:bodyPr>
            <a:normAutofit/>
          </a:bodyPr>
          <a:lstStyle/>
          <a:p>
            <a:r>
              <a:rPr lang="ru-RU" dirty="0"/>
              <a:t>Анализ интернет магазинов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ABA694B-21AB-796E-042B-5CA3811EF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48705" y="3174613"/>
            <a:ext cx="3094590" cy="931180"/>
          </a:xfrm>
        </p:spPr>
        <p:txBody>
          <a:bodyPr>
            <a:normAutofit fontScale="92500"/>
          </a:bodyPr>
          <a:lstStyle/>
          <a:p>
            <a:r>
              <a:rPr lang="ru-RU" dirty="0"/>
              <a:t>Написание алгоритма по подбору лучшего варианта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66BF37-2835-98C1-8D4E-EBB3C6452B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59984" y="3196206"/>
            <a:ext cx="3085403" cy="1163702"/>
          </a:xfrm>
        </p:spPr>
        <p:txBody>
          <a:bodyPr>
            <a:normAutofit/>
          </a:bodyPr>
          <a:lstStyle/>
          <a:p>
            <a:r>
              <a:rPr lang="ru-RU" dirty="0"/>
              <a:t>Визуализация решения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C7E2B-D9EF-0462-522F-991E8D3B3F17}"/>
              </a:ext>
            </a:extLst>
          </p:cNvPr>
          <p:cNvSpPr txBox="1"/>
          <p:nvPr/>
        </p:nvSpPr>
        <p:spPr>
          <a:xfrm>
            <a:off x="2168105" y="1264955"/>
            <a:ext cx="826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Подбор искусственных источников света, чей комбинированный спектр максимально точно воспроизводит эталонный солнечный спектр (AM1.5G) 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922739C-E2CF-E865-5055-3A8F56197A99}"/>
              </a:ext>
            </a:extLst>
          </p:cNvPr>
          <p:cNvSpPr txBox="1">
            <a:spLocks/>
          </p:cNvSpPr>
          <p:nvPr/>
        </p:nvSpPr>
        <p:spPr>
          <a:xfrm>
            <a:off x="1885156" y="1927736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127637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4CEE7-F161-3632-F623-8C457ED6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80" y="-64284"/>
            <a:ext cx="5030604" cy="1325563"/>
          </a:xfrm>
        </p:spPr>
        <p:txBody>
          <a:bodyPr/>
          <a:lstStyle/>
          <a:p>
            <a:r>
              <a:rPr lang="ru-RU" dirty="0"/>
              <a:t>Солнечный спектр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81E533-C6CC-E2F0-B684-8C02487F0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80" y="1565787"/>
            <a:ext cx="5030604" cy="2519363"/>
          </a:xfrm>
        </p:spPr>
        <p:txBody>
          <a:bodyPr>
            <a:normAutofit/>
          </a:bodyPr>
          <a:lstStyle/>
          <a:p>
            <a:r>
              <a:rPr lang="ru-RU" sz="1800" dirty="0"/>
              <a:t>Чтобы воссоздать солнечный спектр, нужно, чтобы общая интенсивность источников на диапазоне длин волн соответствовала данному графику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B815C97-15FC-1CD8-8909-E5C991265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2453"/>
          <a:stretch>
            <a:fillRect/>
          </a:stretch>
        </p:blipFill>
        <p:spPr bwMode="auto">
          <a:xfrm>
            <a:off x="5724653" y="0"/>
            <a:ext cx="67113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175D95-0061-37DD-D69E-A6F5FD07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0" y="3219831"/>
            <a:ext cx="5540973" cy="34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DACD2-CF0D-165E-403F-19A5CF77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04" y="680583"/>
            <a:ext cx="7099754" cy="670380"/>
          </a:xfrm>
        </p:spPr>
        <p:txBody>
          <a:bodyPr>
            <a:normAutofit/>
          </a:bodyPr>
          <a:lstStyle/>
          <a:p>
            <a:r>
              <a:rPr lang="ru-RU" sz="3600" dirty="0"/>
              <a:t>Входные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404709-8D48-8ED0-829E-F97EFD64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338" y="2064202"/>
            <a:ext cx="3971926" cy="1525588"/>
          </a:xfrm>
        </p:spPr>
        <p:txBody>
          <a:bodyPr>
            <a:normAutofit/>
          </a:bodyPr>
          <a:lstStyle/>
          <a:p>
            <a:pPr algn="ctr"/>
            <a:r>
              <a:rPr lang="ru-RU" sz="1800" dirty="0"/>
              <a:t>В большинстве интернет магазинов не предоставлены необходимые характеристики ламп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E4E4B1B-AB37-19D3-0E69-FA30DF19E5EB}"/>
              </a:ext>
            </a:extLst>
          </p:cNvPr>
          <p:cNvSpPr txBox="1">
            <a:spLocks/>
          </p:cNvSpPr>
          <p:nvPr/>
        </p:nvSpPr>
        <p:spPr>
          <a:xfrm>
            <a:off x="584654" y="1563459"/>
            <a:ext cx="4421869" cy="67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Интернет магазины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A366D2D6-9B0B-EABA-4A88-2D43E52F3390}"/>
              </a:ext>
            </a:extLst>
          </p:cNvPr>
          <p:cNvSpPr txBox="1">
            <a:spLocks/>
          </p:cNvSpPr>
          <p:nvPr/>
        </p:nvSpPr>
        <p:spPr>
          <a:xfrm>
            <a:off x="6146800" y="1563459"/>
            <a:ext cx="5827486" cy="152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Паспорта ламп на сайтах производителей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58717FC-E087-C42D-C0CB-68F7924C698A}"/>
              </a:ext>
            </a:extLst>
          </p:cNvPr>
          <p:cNvSpPr txBox="1">
            <a:spLocks/>
          </p:cNvSpPr>
          <p:nvPr/>
        </p:nvSpPr>
        <p:spPr>
          <a:xfrm>
            <a:off x="7074580" y="2518171"/>
            <a:ext cx="3971926" cy="152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Есть необходимые графики, однако характеристики выражены в условных единицах.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7AB949FF-BB5F-BA83-987A-4C63E4E2B805}"/>
              </a:ext>
            </a:extLst>
          </p:cNvPr>
          <p:cNvSpPr txBox="1">
            <a:spLocks/>
          </p:cNvSpPr>
          <p:nvPr/>
        </p:nvSpPr>
        <p:spPr>
          <a:xfrm>
            <a:off x="584653" y="3845697"/>
            <a:ext cx="4421869" cy="67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Сайт </a:t>
            </a:r>
            <a:r>
              <a:rPr lang="en-US" sz="2400" dirty="0">
                <a:hlinkClick r:id="rId2"/>
              </a:rPr>
              <a:t>Lighthouse</a:t>
            </a:r>
            <a:endParaRPr lang="ru-RU" sz="24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0C9F3F6-BCCD-F2C0-BC61-D88B7D249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4471627"/>
            <a:ext cx="3803877" cy="2058668"/>
          </a:xfrm>
          <a:prstGeom prst="rect">
            <a:avLst/>
          </a:prstGeom>
        </p:spPr>
      </p:pic>
      <p:sp>
        <p:nvSpPr>
          <p:cNvPr id="23" name="Текст 2">
            <a:extLst>
              <a:ext uri="{FF2B5EF4-FFF2-40B4-BE49-F238E27FC236}">
                <a16:creationId xmlns:a16="http://schemas.microsoft.com/office/drawing/2014/main" id="{705DCC5D-0B95-3952-390D-418484DD37BE}"/>
              </a:ext>
            </a:extLst>
          </p:cNvPr>
          <p:cNvSpPr txBox="1">
            <a:spLocks/>
          </p:cNvSpPr>
          <p:nvPr/>
        </p:nvSpPr>
        <p:spPr>
          <a:xfrm>
            <a:off x="6849608" y="3768954"/>
            <a:ext cx="4707392" cy="103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Интеграционные данные пользователя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F4268F8-79B3-7200-B930-B61F40C7ABFC}"/>
              </a:ext>
            </a:extLst>
          </p:cNvPr>
          <p:cNvSpPr txBox="1">
            <a:spLocks/>
          </p:cNvSpPr>
          <p:nvPr/>
        </p:nvSpPr>
        <p:spPr>
          <a:xfrm>
            <a:off x="7135588" y="4651829"/>
            <a:ext cx="3971926" cy="152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/>
              <a:t>Ввод </a:t>
            </a:r>
            <a:r>
              <a:rPr lang="en-US" sz="1800" dirty="0"/>
              <a:t>Excel</a:t>
            </a:r>
            <a:r>
              <a:rPr lang="ru-RU" sz="1800" dirty="0"/>
              <a:t> таблицы, содержащей</a:t>
            </a:r>
            <a:r>
              <a:rPr lang="en-US" sz="1800" dirty="0"/>
              <a:t> </a:t>
            </a:r>
            <a:r>
              <a:rPr lang="ru-RU" sz="1800" dirty="0"/>
              <a:t>3</a:t>
            </a:r>
            <a:r>
              <a:rPr lang="en-GB" sz="1800" dirty="0"/>
              <a:t> </a:t>
            </a:r>
            <a:r>
              <a:rPr lang="ru-RU" sz="1800" dirty="0"/>
              <a:t>столбца, аналогичных файлу эталонного спектра, переданного в ТЗ.  </a:t>
            </a:r>
          </a:p>
        </p:txBody>
      </p:sp>
    </p:spTree>
    <p:extLst>
      <p:ext uri="{BB962C8B-B14F-4D97-AF65-F5344CB8AC3E}">
        <p14:creationId xmlns:p14="http://schemas.microsoft.com/office/powerpoint/2010/main" val="323012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3ECAE-C165-DFE9-2B57-A423A2E8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96" y="273050"/>
            <a:ext cx="5111750" cy="1204912"/>
          </a:xfrm>
        </p:spPr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D91E09-6F1A-7775-04D2-C629D87FE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425" y="1757362"/>
            <a:ext cx="10572750" cy="4541838"/>
          </a:xfrm>
        </p:spPr>
        <p:txBody>
          <a:bodyPr>
            <a:noAutofit/>
          </a:bodyPr>
          <a:lstStyle/>
          <a:p>
            <a:r>
              <a:rPr lang="en-US" dirty="0"/>
              <a:t>1) </a:t>
            </a:r>
            <a:r>
              <a:rPr lang="ru-RU" dirty="0"/>
              <a:t>Жадный выбор ламп:</a:t>
            </a:r>
          </a:p>
          <a:p>
            <a:r>
              <a:rPr lang="ru-RU" dirty="0"/>
              <a:t>Для каждой доступной лампы:</a:t>
            </a:r>
          </a:p>
          <a:p>
            <a:r>
              <a:rPr lang="ru-RU" dirty="0"/>
              <a:t>Вычислить оптимальный коэффициент </a:t>
            </a:r>
            <a:r>
              <a:rPr lang="ru-RU" dirty="0" err="1"/>
              <a:t>a_i</a:t>
            </a:r>
            <a:r>
              <a:rPr lang="ru-RU" dirty="0"/>
              <a:t> (ограниченный [0, 1]), минимизирующий ошибку для текущего остатка.</a:t>
            </a:r>
          </a:p>
          <a:p>
            <a:r>
              <a:rPr lang="ru-RU" dirty="0"/>
              <a:t>Рассчитать уменьшение ошибки и "эффективность" лампы: отношение уменьшения ошибки к стоимости.</a:t>
            </a:r>
          </a:p>
          <a:p>
            <a:r>
              <a:rPr lang="ru-RU" dirty="0"/>
              <a:t>Выбрать лампу с максимальной эффективностью.</a:t>
            </a:r>
          </a:p>
          <a:p>
            <a:r>
              <a:rPr lang="ru-RU" dirty="0"/>
              <a:t>Обновить остаточный спектр и список доступных ламп.</a:t>
            </a:r>
          </a:p>
          <a:p>
            <a:r>
              <a:rPr lang="ru-RU" dirty="0"/>
              <a:t>Повторять, пока уменьшение ошибки значимо или не достигнуто ограничение по лампам.</a:t>
            </a:r>
          </a:p>
          <a:p>
            <a:r>
              <a:rPr lang="en-US" dirty="0"/>
              <a:t>2) </a:t>
            </a:r>
            <a:r>
              <a:rPr lang="ru-RU" dirty="0"/>
              <a:t>Финальная оптимизация коэффициентов:</a:t>
            </a:r>
          </a:p>
          <a:p>
            <a:r>
              <a:rPr lang="ru-RU" dirty="0"/>
              <a:t>Решить задачу нелинейной оптимизации для всех выбранных ламп одновременно с ограничениями коэффициентов [0, 1].</a:t>
            </a:r>
          </a:p>
          <a:p>
            <a:r>
              <a:rPr lang="ru-RU" dirty="0"/>
              <a:t>Минимизировать среднеквадратичную ошибку (MSE) между суммарным спектром и целевым.</a:t>
            </a:r>
          </a:p>
          <a:p>
            <a:r>
              <a:rPr lang="en-US" dirty="0"/>
              <a:t>3) </a:t>
            </a:r>
            <a:r>
              <a:rPr lang="ru-RU" dirty="0"/>
              <a:t>Постобработка:</a:t>
            </a:r>
          </a:p>
          <a:p>
            <a:r>
              <a:rPr lang="ru-RU" dirty="0"/>
              <a:t>Удалить лампы с коэффициентами ниже порога (например, &lt; 0.01).</a:t>
            </a:r>
          </a:p>
          <a:p>
            <a:r>
              <a:rPr lang="ru-RU" dirty="0"/>
              <a:t>Повторно оптимизировать коэффициенты оставшихся ламп.</a:t>
            </a:r>
          </a:p>
        </p:txBody>
      </p:sp>
    </p:spTree>
    <p:extLst>
      <p:ext uri="{BB962C8B-B14F-4D97-AF65-F5344CB8AC3E}">
        <p14:creationId xmlns:p14="http://schemas.microsoft.com/office/powerpoint/2010/main" val="21048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3B6D3-E767-3BB2-B2F8-9D983036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89" y="110615"/>
            <a:ext cx="3484154" cy="1325563"/>
          </a:xfrm>
        </p:spPr>
        <p:txBody>
          <a:bodyPr/>
          <a:lstStyle/>
          <a:p>
            <a:r>
              <a:rPr lang="ru-RU" dirty="0"/>
              <a:t>Визуализация спектра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B73664-B82F-78D5-7605-9850AE1D0F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0169" y="435814"/>
            <a:ext cx="6530431" cy="2904285"/>
          </a:xfrm>
        </p:spPr>
        <p:txBody>
          <a:bodyPr>
            <a:normAutofit/>
          </a:bodyPr>
          <a:lstStyle/>
          <a:p>
            <a:r>
              <a:rPr lang="ru-RU" sz="1800" dirty="0"/>
              <a:t>Для визуализации графиков мы используем библиотеку </a:t>
            </a:r>
            <a:r>
              <a:rPr lang="en-US" sz="1800" dirty="0"/>
              <a:t>matplotlib.</a:t>
            </a:r>
          </a:p>
          <a:p>
            <a:r>
              <a:rPr lang="ru-RU" sz="1800" dirty="0"/>
              <a:t>На графике отображается эталонный солнечный спектр, суммарный спектр ламп и процент соответствия с эталоном.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7B749B-CD3E-6909-D635-F76B5D36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189672"/>
            <a:ext cx="9115426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E4D48-5216-686F-7697-2D7071DD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solidFill>
                  <a:srgbClr val="FF0000"/>
                </a:solidFill>
              </a:rPr>
              <a:t>ГОЙДА</a:t>
            </a:r>
            <a:r>
              <a:rPr lang="en-US" sz="4400" dirty="0">
                <a:solidFill>
                  <a:schemeClr val="bg1"/>
                </a:solidFill>
                <a:highlight>
                  <a:srgbClr val="FF0000"/>
                </a:highlight>
              </a:rPr>
              <a:t>TEAM</a:t>
            </a:r>
            <a:endParaRPr lang="ru-RU" sz="44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B1A19AB-9D37-9836-16CB-84E5A69B89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468" b="12468"/>
          <a:stretch>
            <a:fillRect/>
          </a:stretch>
        </p:blipFill>
        <p:spPr/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D7EE91E-2578-5521-5162-73EEF0936F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1851" b="21851"/>
          <a:stretch>
            <a:fillRect/>
          </a:stretch>
        </p:blipFill>
        <p:spPr/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B377A0C-7FB8-0647-2BDF-34BB5A2A0D8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384" t="42688" r="65133" b="42688"/>
          <a:stretch>
            <a:fillRect/>
          </a:stretch>
        </p:blipFill>
        <p:spPr>
          <a:xfrm>
            <a:off x="6327578" y="2886074"/>
            <a:ext cx="1845511" cy="1845511"/>
          </a:xfr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CAAC4EB-BA59-69FA-C7C0-26E3F07FA57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3349" t="4686" r="24075" b="58739"/>
          <a:stretch>
            <a:fillRect/>
          </a:stretch>
        </p:blipFill>
        <p:spPr>
          <a:xfrm>
            <a:off x="8747458" y="2886074"/>
            <a:ext cx="1845511" cy="1845511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B9E93E4-38DB-3BA9-001A-02850389E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Чуприна Владислав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99E1F2C-782C-908D-A7AC-C07208DD1A4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u-RU" dirty="0" err="1"/>
              <a:t>Шагеев</a:t>
            </a:r>
            <a:r>
              <a:rPr lang="ru-RU" dirty="0"/>
              <a:t> Тимур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922E17-D30E-C41E-D4FE-58BDECD869D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ru-RU" dirty="0"/>
              <a:t>Селиверстов Дмитрий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88BCC11-FA9E-93BE-1A23-80B955E43F5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ru-RU" dirty="0" err="1"/>
              <a:t>Корибски</a:t>
            </a:r>
            <a:r>
              <a:rPr lang="ru-RU" dirty="0"/>
              <a:t> Кирилл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0138D7E-E2BF-845D-BEA3-51D4C9181B7C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9900E58C-2123-C5FF-7135-F8D636A850D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3698D8A-41A3-8C6B-5DEE-E1B1BF30617E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7719F4-F307-D271-655A-7FAB5E18922D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55CC2E-5096-6B07-567A-ADD78ADCB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" y="0"/>
            <a:ext cx="2496161" cy="24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6384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3_TF56180624_Win32" id="{67C9E7EB-4B67-47D2-AC94-A62F98E9F47B}" vid="{DA75A8E3-E007-44ED-9BA5-5388846DD69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светлая презентация</Template>
  <TotalTime>158</TotalTime>
  <Words>281</Words>
  <Application>Microsoft Office PowerPoint</Application>
  <PresentationFormat>Широкоэкранный</PresentationFormat>
  <Paragraphs>45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Одиночная линия</vt:lpstr>
      <vt:lpstr>Спектральный синтезатор</vt:lpstr>
      <vt:lpstr>Техническое задание</vt:lpstr>
      <vt:lpstr>Солнечный спектр</vt:lpstr>
      <vt:lpstr>Входные данные</vt:lpstr>
      <vt:lpstr>алгоритм</vt:lpstr>
      <vt:lpstr>Визуализация спектра</vt:lpstr>
      <vt:lpstr>ГОЙДАTEAM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Дмитрий Селиверстов</dc:creator>
  <cp:lastModifiedBy>Дмитрий Селиверстов</cp:lastModifiedBy>
  <cp:revision>1</cp:revision>
  <dcterms:created xsi:type="dcterms:W3CDTF">2025-07-19T10:24:28Z</dcterms:created>
  <dcterms:modified xsi:type="dcterms:W3CDTF">2025-07-19T13:02:54Z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